
<file path=[Content_Types].xml><?xml version="1.0" encoding="utf-8"?>
<Types xmlns="http://schemas.openxmlformats.org/package/2006/content-types">
  <Default Extension="jpeg" ContentType="image/jpeg"/>
  <Default Extension="jp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6C6"/>
    <a:srgbClr val="F6C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9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06585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1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33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40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22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38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70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59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657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2789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992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2366E2E-8A22-40C9-8267-17D4768826CC}" type="datetimeFigureOut">
              <a:rPr lang="ru-RU" smtClean="0"/>
              <a:t>06.02.2025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A37AD4D-9C84-4244-9600-194700488D3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87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D13C6A-1991-505B-6B67-CE433485D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8598" y="1455938"/>
            <a:ext cx="8868792" cy="3338004"/>
          </a:xfrm>
        </p:spPr>
        <p:txBody>
          <a:bodyPr/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«Анализ результатов выявления школ с низкими результатами обучения, школ, функционирующих в зоне риска снижения образовательных результатов»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6448762-1C6F-C127-CC86-8898CA861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5069150"/>
            <a:ext cx="6831673" cy="63919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Грачевский муниципальный округ Ставропольского края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 г.</a:t>
            </a:r>
          </a:p>
        </p:txBody>
      </p:sp>
    </p:spTree>
    <p:extLst>
      <p:ext uri="{BB962C8B-B14F-4D97-AF65-F5344CB8AC3E}">
        <p14:creationId xmlns:p14="http://schemas.microsoft.com/office/powerpoint/2010/main" val="24948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3F8C9B28-C919-20C2-F48F-D6A56D9A9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216240"/>
            <a:ext cx="9601200" cy="4651159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кадрового состава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индикаторы: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учителей, имеющих высшее педагогическое /высшее образование;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учителей, имеющих высшую/первую квалификационную категорию;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работающих студентов третьего и выше курсов;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молодые специалисты.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индикаторы: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количество учителей пенсионного возраста.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95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1543BC-9B48-0B76-1D2E-EB0E9F7FD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281BA33D-5C8E-59F3-1AC0-5830E0ECA2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438099"/>
              </p:ext>
            </p:extLst>
          </p:nvPr>
        </p:nvGraphicFramePr>
        <p:xfrm>
          <a:off x="1371596" y="612560"/>
          <a:ext cx="10568867" cy="5931512"/>
        </p:xfrm>
        <a:graphic>
          <a:graphicData uri="http://schemas.openxmlformats.org/drawingml/2006/table">
            <a:tbl>
              <a:tblPr/>
              <a:tblGrid>
                <a:gridCol w="1288668">
                  <a:extLst>
                    <a:ext uri="{9D8B030D-6E8A-4147-A177-3AD203B41FA5}">
                      <a16:colId xmlns:a16="http://schemas.microsoft.com/office/drawing/2014/main" val="1819537785"/>
                    </a:ext>
                  </a:extLst>
                </a:gridCol>
                <a:gridCol w="877010">
                  <a:extLst>
                    <a:ext uri="{9D8B030D-6E8A-4147-A177-3AD203B41FA5}">
                      <a16:colId xmlns:a16="http://schemas.microsoft.com/office/drawing/2014/main" val="2327041224"/>
                    </a:ext>
                  </a:extLst>
                </a:gridCol>
                <a:gridCol w="653283">
                  <a:extLst>
                    <a:ext uri="{9D8B030D-6E8A-4147-A177-3AD203B41FA5}">
                      <a16:colId xmlns:a16="http://schemas.microsoft.com/office/drawing/2014/main" val="528982802"/>
                    </a:ext>
                  </a:extLst>
                </a:gridCol>
                <a:gridCol w="517245">
                  <a:extLst>
                    <a:ext uri="{9D8B030D-6E8A-4147-A177-3AD203B41FA5}">
                      <a16:colId xmlns:a16="http://schemas.microsoft.com/office/drawing/2014/main" val="1802730327"/>
                    </a:ext>
                  </a:extLst>
                </a:gridCol>
                <a:gridCol w="341867">
                  <a:extLst>
                    <a:ext uri="{9D8B030D-6E8A-4147-A177-3AD203B41FA5}">
                      <a16:colId xmlns:a16="http://schemas.microsoft.com/office/drawing/2014/main" val="2743011230"/>
                    </a:ext>
                  </a:extLst>
                </a:gridCol>
                <a:gridCol w="409571">
                  <a:extLst>
                    <a:ext uri="{9D8B030D-6E8A-4147-A177-3AD203B41FA5}">
                      <a16:colId xmlns:a16="http://schemas.microsoft.com/office/drawing/2014/main" val="192227962"/>
                    </a:ext>
                  </a:extLst>
                </a:gridCol>
                <a:gridCol w="449541">
                  <a:extLst>
                    <a:ext uri="{9D8B030D-6E8A-4147-A177-3AD203B41FA5}">
                      <a16:colId xmlns:a16="http://schemas.microsoft.com/office/drawing/2014/main" val="3739342415"/>
                    </a:ext>
                  </a:extLst>
                </a:gridCol>
                <a:gridCol w="455805">
                  <a:extLst>
                    <a:ext uri="{9D8B030D-6E8A-4147-A177-3AD203B41FA5}">
                      <a16:colId xmlns:a16="http://schemas.microsoft.com/office/drawing/2014/main" val="3055892791"/>
                    </a:ext>
                  </a:extLst>
                </a:gridCol>
                <a:gridCol w="403307">
                  <a:extLst>
                    <a:ext uri="{9D8B030D-6E8A-4147-A177-3AD203B41FA5}">
                      <a16:colId xmlns:a16="http://schemas.microsoft.com/office/drawing/2014/main" val="1026201890"/>
                    </a:ext>
                  </a:extLst>
                </a:gridCol>
                <a:gridCol w="272099">
                  <a:extLst>
                    <a:ext uri="{9D8B030D-6E8A-4147-A177-3AD203B41FA5}">
                      <a16:colId xmlns:a16="http://schemas.microsoft.com/office/drawing/2014/main" val="915072844"/>
                    </a:ext>
                  </a:extLst>
                </a:gridCol>
                <a:gridCol w="587013">
                  <a:extLst>
                    <a:ext uri="{9D8B030D-6E8A-4147-A177-3AD203B41FA5}">
                      <a16:colId xmlns:a16="http://schemas.microsoft.com/office/drawing/2014/main" val="2166079608"/>
                    </a:ext>
                  </a:extLst>
                </a:gridCol>
                <a:gridCol w="274121">
                  <a:extLst>
                    <a:ext uri="{9D8B030D-6E8A-4147-A177-3AD203B41FA5}">
                      <a16:colId xmlns:a16="http://schemas.microsoft.com/office/drawing/2014/main" val="987560126"/>
                    </a:ext>
                  </a:extLst>
                </a:gridCol>
                <a:gridCol w="584991">
                  <a:extLst>
                    <a:ext uri="{9D8B030D-6E8A-4147-A177-3AD203B41FA5}">
                      <a16:colId xmlns:a16="http://schemas.microsoft.com/office/drawing/2014/main" val="2248917792"/>
                    </a:ext>
                  </a:extLst>
                </a:gridCol>
                <a:gridCol w="240633">
                  <a:extLst>
                    <a:ext uri="{9D8B030D-6E8A-4147-A177-3AD203B41FA5}">
                      <a16:colId xmlns:a16="http://schemas.microsoft.com/office/drawing/2014/main" val="4129868584"/>
                    </a:ext>
                  </a:extLst>
                </a:gridCol>
                <a:gridCol w="618479">
                  <a:extLst>
                    <a:ext uri="{9D8B030D-6E8A-4147-A177-3AD203B41FA5}">
                      <a16:colId xmlns:a16="http://schemas.microsoft.com/office/drawing/2014/main" val="325717389"/>
                    </a:ext>
                  </a:extLst>
                </a:gridCol>
                <a:gridCol w="269288">
                  <a:extLst>
                    <a:ext uri="{9D8B030D-6E8A-4147-A177-3AD203B41FA5}">
                      <a16:colId xmlns:a16="http://schemas.microsoft.com/office/drawing/2014/main" val="3584289625"/>
                    </a:ext>
                  </a:extLst>
                </a:gridCol>
                <a:gridCol w="589824">
                  <a:extLst>
                    <a:ext uri="{9D8B030D-6E8A-4147-A177-3AD203B41FA5}">
                      <a16:colId xmlns:a16="http://schemas.microsoft.com/office/drawing/2014/main" val="1244793457"/>
                    </a:ext>
                  </a:extLst>
                </a:gridCol>
                <a:gridCol w="297942">
                  <a:extLst>
                    <a:ext uri="{9D8B030D-6E8A-4147-A177-3AD203B41FA5}">
                      <a16:colId xmlns:a16="http://schemas.microsoft.com/office/drawing/2014/main" val="3882064036"/>
                    </a:ext>
                  </a:extLst>
                </a:gridCol>
                <a:gridCol w="561170">
                  <a:extLst>
                    <a:ext uri="{9D8B030D-6E8A-4147-A177-3AD203B41FA5}">
                      <a16:colId xmlns:a16="http://schemas.microsoft.com/office/drawing/2014/main" val="1103716161"/>
                    </a:ext>
                  </a:extLst>
                </a:gridCol>
                <a:gridCol w="877010">
                  <a:extLst>
                    <a:ext uri="{9D8B030D-6E8A-4147-A177-3AD203B41FA5}">
                      <a16:colId xmlns:a16="http://schemas.microsoft.com/office/drawing/2014/main" val="4196762585"/>
                    </a:ext>
                  </a:extLst>
                </a:gridCol>
              </a:tblGrid>
              <a:tr h="51538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муниципального образования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педагогических работников (без руководящих работников)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Распределение руководящих/педагогических работников  по уровню образования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Распределение руководящих/педагогических работников  по квалификационным категориям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Молодые специалисты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Пенсионеры 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К (высшее педагогическое + студенты +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кв.категории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+ молодые специалисты-пенсионеры)/5/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пед.раб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.)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672440"/>
                  </a:ext>
                </a:extLst>
              </a:tr>
              <a:tr h="11881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Высшее   образование, всего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из них, высшее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педагогическо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 образование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студенты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высшая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первая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Наличие категории (высшая + первая)</a:t>
                      </a:r>
                    </a:p>
                  </a:txBody>
                  <a:tcPr marL="6097" marR="6097" marT="60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190751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4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862306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 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097785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 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469212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4560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4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913557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6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56169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4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718437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4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336562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3347542"/>
                  </a:ext>
                </a:extLst>
              </a:tr>
              <a:tr h="42279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Грачёвский_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муниципальный_</a:t>
                      </a:r>
                    </a:p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округ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10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44%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0,20</a:t>
                      </a:r>
                    </a:p>
                  </a:txBody>
                  <a:tcPr marL="6097" marR="6097" marT="60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820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10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000A6256-7E29-18B9-0F64-4B8148EFA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75209"/>
            <a:ext cx="9601200" cy="5326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материально-технического оснащения</a:t>
            </a:r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01E1C12C-AAD8-7FFC-342B-01508B6751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231292"/>
              </p:ext>
            </p:extLst>
          </p:nvPr>
        </p:nvGraphicFramePr>
        <p:xfrm>
          <a:off x="1012054" y="807870"/>
          <a:ext cx="10884025" cy="5795789"/>
        </p:xfrm>
        <a:graphic>
          <a:graphicData uri="http://schemas.openxmlformats.org/drawingml/2006/table">
            <a:tbl>
              <a:tblPr/>
              <a:tblGrid>
                <a:gridCol w="912687">
                  <a:extLst>
                    <a:ext uri="{9D8B030D-6E8A-4147-A177-3AD203B41FA5}">
                      <a16:colId xmlns:a16="http://schemas.microsoft.com/office/drawing/2014/main" val="2025575182"/>
                    </a:ext>
                  </a:extLst>
                </a:gridCol>
                <a:gridCol w="427577">
                  <a:extLst>
                    <a:ext uri="{9D8B030D-6E8A-4147-A177-3AD203B41FA5}">
                      <a16:colId xmlns:a16="http://schemas.microsoft.com/office/drawing/2014/main" val="2177750593"/>
                    </a:ext>
                  </a:extLst>
                </a:gridCol>
                <a:gridCol w="413773">
                  <a:extLst>
                    <a:ext uri="{9D8B030D-6E8A-4147-A177-3AD203B41FA5}">
                      <a16:colId xmlns:a16="http://schemas.microsoft.com/office/drawing/2014/main" val="2404042422"/>
                    </a:ext>
                  </a:extLst>
                </a:gridCol>
                <a:gridCol w="458748">
                  <a:extLst>
                    <a:ext uri="{9D8B030D-6E8A-4147-A177-3AD203B41FA5}">
                      <a16:colId xmlns:a16="http://schemas.microsoft.com/office/drawing/2014/main" val="784703502"/>
                    </a:ext>
                  </a:extLst>
                </a:gridCol>
                <a:gridCol w="539703">
                  <a:extLst>
                    <a:ext uri="{9D8B030D-6E8A-4147-A177-3AD203B41FA5}">
                      <a16:colId xmlns:a16="http://schemas.microsoft.com/office/drawing/2014/main" val="2983919912"/>
                    </a:ext>
                  </a:extLst>
                </a:gridCol>
                <a:gridCol w="672441">
                  <a:extLst>
                    <a:ext uri="{9D8B030D-6E8A-4147-A177-3AD203B41FA5}">
                      <a16:colId xmlns:a16="http://schemas.microsoft.com/office/drawing/2014/main" val="296870495"/>
                    </a:ext>
                  </a:extLst>
                </a:gridCol>
                <a:gridCol w="263046">
                  <a:extLst>
                    <a:ext uri="{9D8B030D-6E8A-4147-A177-3AD203B41FA5}">
                      <a16:colId xmlns:a16="http://schemas.microsoft.com/office/drawing/2014/main" val="1118148822"/>
                    </a:ext>
                  </a:extLst>
                </a:gridCol>
                <a:gridCol w="640232">
                  <a:extLst>
                    <a:ext uri="{9D8B030D-6E8A-4147-A177-3AD203B41FA5}">
                      <a16:colId xmlns:a16="http://schemas.microsoft.com/office/drawing/2014/main" val="561550246"/>
                    </a:ext>
                  </a:extLst>
                </a:gridCol>
                <a:gridCol w="178318">
                  <a:extLst>
                    <a:ext uri="{9D8B030D-6E8A-4147-A177-3AD203B41FA5}">
                      <a16:colId xmlns:a16="http://schemas.microsoft.com/office/drawing/2014/main" val="3591841260"/>
                    </a:ext>
                  </a:extLst>
                </a:gridCol>
                <a:gridCol w="467743">
                  <a:extLst>
                    <a:ext uri="{9D8B030D-6E8A-4147-A177-3AD203B41FA5}">
                      <a16:colId xmlns:a16="http://schemas.microsoft.com/office/drawing/2014/main" val="2439714425"/>
                    </a:ext>
                  </a:extLst>
                </a:gridCol>
                <a:gridCol w="871163">
                  <a:extLst>
                    <a:ext uri="{9D8B030D-6E8A-4147-A177-3AD203B41FA5}">
                      <a16:colId xmlns:a16="http://schemas.microsoft.com/office/drawing/2014/main" val="3518179320"/>
                    </a:ext>
                  </a:extLst>
                </a:gridCol>
                <a:gridCol w="613946">
                  <a:extLst>
                    <a:ext uri="{9D8B030D-6E8A-4147-A177-3AD203B41FA5}">
                      <a16:colId xmlns:a16="http://schemas.microsoft.com/office/drawing/2014/main" val="419566729"/>
                    </a:ext>
                  </a:extLst>
                </a:gridCol>
                <a:gridCol w="613946">
                  <a:extLst>
                    <a:ext uri="{9D8B030D-6E8A-4147-A177-3AD203B41FA5}">
                      <a16:colId xmlns:a16="http://schemas.microsoft.com/office/drawing/2014/main" val="3116334186"/>
                    </a:ext>
                  </a:extLst>
                </a:gridCol>
                <a:gridCol w="365590">
                  <a:extLst>
                    <a:ext uri="{9D8B030D-6E8A-4147-A177-3AD203B41FA5}">
                      <a16:colId xmlns:a16="http://schemas.microsoft.com/office/drawing/2014/main" val="1509981279"/>
                    </a:ext>
                  </a:extLst>
                </a:gridCol>
                <a:gridCol w="638650">
                  <a:extLst>
                    <a:ext uri="{9D8B030D-6E8A-4147-A177-3AD203B41FA5}">
                      <a16:colId xmlns:a16="http://schemas.microsoft.com/office/drawing/2014/main" val="3669119243"/>
                    </a:ext>
                  </a:extLst>
                </a:gridCol>
                <a:gridCol w="350807">
                  <a:extLst>
                    <a:ext uri="{9D8B030D-6E8A-4147-A177-3AD203B41FA5}">
                      <a16:colId xmlns:a16="http://schemas.microsoft.com/office/drawing/2014/main" val="85442552"/>
                    </a:ext>
                  </a:extLst>
                </a:gridCol>
                <a:gridCol w="359803">
                  <a:extLst>
                    <a:ext uri="{9D8B030D-6E8A-4147-A177-3AD203B41FA5}">
                      <a16:colId xmlns:a16="http://schemas.microsoft.com/office/drawing/2014/main" val="2439269360"/>
                    </a:ext>
                  </a:extLst>
                </a:gridCol>
                <a:gridCol w="800559">
                  <a:extLst>
                    <a:ext uri="{9D8B030D-6E8A-4147-A177-3AD203B41FA5}">
                      <a16:colId xmlns:a16="http://schemas.microsoft.com/office/drawing/2014/main" val="551480414"/>
                    </a:ext>
                  </a:extLst>
                </a:gridCol>
                <a:gridCol w="611664">
                  <a:extLst>
                    <a:ext uri="{9D8B030D-6E8A-4147-A177-3AD203B41FA5}">
                      <a16:colId xmlns:a16="http://schemas.microsoft.com/office/drawing/2014/main" val="1224684642"/>
                    </a:ext>
                  </a:extLst>
                </a:gridCol>
                <a:gridCol w="683629">
                  <a:extLst>
                    <a:ext uri="{9D8B030D-6E8A-4147-A177-3AD203B41FA5}">
                      <a16:colId xmlns:a16="http://schemas.microsoft.com/office/drawing/2014/main" val="233748324"/>
                    </a:ext>
                  </a:extLst>
                </a:gridCol>
              </a:tblGrid>
              <a:tr h="46163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классов 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 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учебных кабинетов</a:t>
                      </a:r>
                      <a:b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оборудованы: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Оснащение учебных кабинетов 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компьютеров, используемых в учебных целях, всего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ПК на ученика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Кол. комп, используемых в учебных целях с выходом в  интернет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Из них с выходом в интернет на ученика 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"Точка роста"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Информационно-библиотечный  центр </a:t>
                      </a:r>
                    </a:p>
                  </a:txBody>
                  <a:tcPr marL="5043" marR="5043" marT="504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Скорость подключения к интернету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Индекс МТ 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96469"/>
                  </a:ext>
                </a:extLst>
              </a:tr>
              <a:tr h="9321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стационарными интерактивными досками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мультимедийными проекторами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автоматизированным рабочим местом учителя (ПК и др.)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891624"/>
                  </a:ext>
                </a:extLst>
              </a:tr>
              <a:tr h="1315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5043" marR="5043" marT="50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0/1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0/1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0/1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0/1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738328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№ 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0,142857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0,447619048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0,041841004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0,041841004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50.0 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0,428571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0,326645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937327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№ 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0,291667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0,291667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0,291667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0,291666667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0,051569507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0,02690583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100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0,56169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759501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№ 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0,37037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0,37037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0,555556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0,432098765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0,106299213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0,096456693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100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0,605809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5505392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0,315789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0,421053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0,421053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0,385964912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0,09540636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0,09540636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100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0,59613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196429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0,833333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0,777777778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0,145390071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0,145390071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100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0,678093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50935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0,366667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0,366667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0,344444444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0,095022624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0,074660633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100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0,585688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554938"/>
                  </a:ext>
                </a:extLst>
              </a:tr>
              <a:tr h="28833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0,243902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0,365854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0,365854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0,325203252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0,123159304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0,123159304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50.0  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0,595254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11110"/>
                  </a:ext>
                </a:extLst>
              </a:tr>
              <a:tr h="28833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0,210526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0,263158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0,263158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0,245614035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0,12195122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0,014634146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50.0  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0,5637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013886"/>
                  </a:ext>
                </a:extLst>
              </a:tr>
              <a:tr h="428636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0,727273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0,909090909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0,094444444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менее 50.0 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0,428571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0,597018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176521"/>
                  </a:ext>
                </a:extLst>
              </a:tr>
              <a:tr h="288337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10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0,307692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0,384615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0,384615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0,358974359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0,31884058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0,31884058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50.0   Мбит/сек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0,499443</a:t>
                      </a:r>
                    </a:p>
                  </a:txBody>
                  <a:tcPr marL="5043" marR="5043" marT="50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692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300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B97FA-25B5-89F4-97F8-35B23D869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8370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социально-экономический условия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D4962794-51CF-895E-E915-E2F39256AB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4303840"/>
              </p:ext>
            </p:extLst>
          </p:nvPr>
        </p:nvGraphicFramePr>
        <p:xfrm>
          <a:off x="985422" y="1162975"/>
          <a:ext cx="10821884" cy="4892526"/>
        </p:xfrm>
        <a:graphic>
          <a:graphicData uri="http://schemas.openxmlformats.org/drawingml/2006/table">
            <a:tbl>
              <a:tblPr/>
              <a:tblGrid>
                <a:gridCol w="1020931">
                  <a:extLst>
                    <a:ext uri="{9D8B030D-6E8A-4147-A177-3AD203B41FA5}">
                      <a16:colId xmlns:a16="http://schemas.microsoft.com/office/drawing/2014/main" val="4018191800"/>
                    </a:ext>
                  </a:extLst>
                </a:gridCol>
                <a:gridCol w="319597">
                  <a:extLst>
                    <a:ext uri="{9D8B030D-6E8A-4147-A177-3AD203B41FA5}">
                      <a16:colId xmlns:a16="http://schemas.microsoft.com/office/drawing/2014/main" val="1130598012"/>
                    </a:ext>
                  </a:extLst>
                </a:gridCol>
                <a:gridCol w="363984">
                  <a:extLst>
                    <a:ext uri="{9D8B030D-6E8A-4147-A177-3AD203B41FA5}">
                      <a16:colId xmlns:a16="http://schemas.microsoft.com/office/drawing/2014/main" val="189639282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3867624841"/>
                    </a:ext>
                  </a:extLst>
                </a:gridCol>
                <a:gridCol w="541538">
                  <a:extLst>
                    <a:ext uri="{9D8B030D-6E8A-4147-A177-3AD203B41FA5}">
                      <a16:colId xmlns:a16="http://schemas.microsoft.com/office/drawing/2014/main" val="704481861"/>
                    </a:ext>
                  </a:extLst>
                </a:gridCol>
                <a:gridCol w="577048">
                  <a:extLst>
                    <a:ext uri="{9D8B030D-6E8A-4147-A177-3AD203B41FA5}">
                      <a16:colId xmlns:a16="http://schemas.microsoft.com/office/drawing/2014/main" val="2511370501"/>
                    </a:ext>
                  </a:extLst>
                </a:gridCol>
                <a:gridCol w="532660">
                  <a:extLst>
                    <a:ext uri="{9D8B030D-6E8A-4147-A177-3AD203B41FA5}">
                      <a16:colId xmlns:a16="http://schemas.microsoft.com/office/drawing/2014/main" val="923173813"/>
                    </a:ext>
                  </a:extLst>
                </a:gridCol>
                <a:gridCol w="506028">
                  <a:extLst>
                    <a:ext uri="{9D8B030D-6E8A-4147-A177-3AD203B41FA5}">
                      <a16:colId xmlns:a16="http://schemas.microsoft.com/office/drawing/2014/main" val="4274263182"/>
                    </a:ext>
                  </a:extLst>
                </a:gridCol>
                <a:gridCol w="612559">
                  <a:extLst>
                    <a:ext uri="{9D8B030D-6E8A-4147-A177-3AD203B41FA5}">
                      <a16:colId xmlns:a16="http://schemas.microsoft.com/office/drawing/2014/main" val="4023206169"/>
                    </a:ext>
                  </a:extLst>
                </a:gridCol>
                <a:gridCol w="559293">
                  <a:extLst>
                    <a:ext uri="{9D8B030D-6E8A-4147-A177-3AD203B41FA5}">
                      <a16:colId xmlns:a16="http://schemas.microsoft.com/office/drawing/2014/main" val="795874524"/>
                    </a:ext>
                  </a:extLst>
                </a:gridCol>
                <a:gridCol w="1110956">
                  <a:extLst>
                    <a:ext uri="{9D8B030D-6E8A-4147-A177-3AD203B41FA5}">
                      <a16:colId xmlns:a16="http://schemas.microsoft.com/office/drawing/2014/main" val="3096570302"/>
                    </a:ext>
                  </a:extLst>
                </a:gridCol>
                <a:gridCol w="516969">
                  <a:extLst>
                    <a:ext uri="{9D8B030D-6E8A-4147-A177-3AD203B41FA5}">
                      <a16:colId xmlns:a16="http://schemas.microsoft.com/office/drawing/2014/main" val="3006204891"/>
                    </a:ext>
                  </a:extLst>
                </a:gridCol>
                <a:gridCol w="516969">
                  <a:extLst>
                    <a:ext uri="{9D8B030D-6E8A-4147-A177-3AD203B41FA5}">
                      <a16:colId xmlns:a16="http://schemas.microsoft.com/office/drawing/2014/main" val="156776669"/>
                    </a:ext>
                  </a:extLst>
                </a:gridCol>
                <a:gridCol w="516969">
                  <a:extLst>
                    <a:ext uri="{9D8B030D-6E8A-4147-A177-3AD203B41FA5}">
                      <a16:colId xmlns:a16="http://schemas.microsoft.com/office/drawing/2014/main" val="2854808962"/>
                    </a:ext>
                  </a:extLst>
                </a:gridCol>
                <a:gridCol w="516969">
                  <a:extLst>
                    <a:ext uri="{9D8B030D-6E8A-4147-A177-3AD203B41FA5}">
                      <a16:colId xmlns:a16="http://schemas.microsoft.com/office/drawing/2014/main" val="3639690368"/>
                    </a:ext>
                  </a:extLst>
                </a:gridCol>
                <a:gridCol w="516969">
                  <a:extLst>
                    <a:ext uri="{9D8B030D-6E8A-4147-A177-3AD203B41FA5}">
                      <a16:colId xmlns:a16="http://schemas.microsoft.com/office/drawing/2014/main" val="3225520005"/>
                    </a:ext>
                  </a:extLst>
                </a:gridCol>
                <a:gridCol w="516969">
                  <a:extLst>
                    <a:ext uri="{9D8B030D-6E8A-4147-A177-3AD203B41FA5}">
                      <a16:colId xmlns:a16="http://schemas.microsoft.com/office/drawing/2014/main" val="4060466126"/>
                    </a:ext>
                  </a:extLst>
                </a:gridCol>
                <a:gridCol w="510150">
                  <a:extLst>
                    <a:ext uri="{9D8B030D-6E8A-4147-A177-3AD203B41FA5}">
                      <a16:colId xmlns:a16="http://schemas.microsoft.com/office/drawing/2014/main" val="2868298354"/>
                    </a:ext>
                  </a:extLst>
                </a:gridCol>
                <a:gridCol w="523788">
                  <a:extLst>
                    <a:ext uri="{9D8B030D-6E8A-4147-A177-3AD203B41FA5}">
                      <a16:colId xmlns:a16="http://schemas.microsoft.com/office/drawing/2014/main" val="2383584976"/>
                    </a:ext>
                  </a:extLst>
                </a:gridCol>
              </a:tblGrid>
              <a:tr h="2148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образовательной организации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Численность обучающихся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классов, всего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 в классе 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коррекционных классов для обучающихся с ОВЗ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 коррекционных классов для обучающихся с ОВЗ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обучающиеся с ОВЗ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 обучающиеся с ОВЗ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обучающихся, состоящих на внутришкольном учете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 обучающихся, состоящих на внутришкольном учете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обучающихся, у которых хотя бы один из родителей имеет высшее образование 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 обучающихся, у которых хотя бы один из родителей имеет высшее образование 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обучающихся,  проживающих в благоустроенных квартирах/домах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 обучающихся,  проживающих в благоустроенных квартирах/домах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обучающихся, проживающих в неполных семьях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обучающихся, проживающих в неполных семьях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обучающихся, для которых русский язык не является родным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обучающихся, для которых русский язык не является родным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ИСБШ</a:t>
                      </a:r>
                    </a:p>
                  </a:txBody>
                  <a:tcPr marL="7644" marR="7644" marT="76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62231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№ 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21,7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0,9728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6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92159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№ 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0,81558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C2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1853684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№ 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0,79213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F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06923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0,8723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410569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0,84326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2080974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0,88676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F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79654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747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22,6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687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0,83521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F8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311242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17,0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0,75561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9523975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9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0,84944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EA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9818618"/>
                  </a:ext>
                </a:extLst>
              </a:tr>
              <a:tr h="2744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МКОУ СОШ 10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57%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0,75507</a:t>
                      </a:r>
                    </a:p>
                  </a:txBody>
                  <a:tcPr marL="7644" marR="7644" marT="76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428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0891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5086A1-C1F8-B04B-7335-C262735BA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171856-EB80-E47D-FF28-ACD30245E9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85900" y="685800"/>
            <a:ext cx="9486900" cy="5181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«низкими результатами» понимаются результаты оценочных процедур, при которых не менее 30% от общего числа участников оценочной процедуры получили отметку «2» (ВПР) или не преодолели минимальный порог, предусмотренный спецификацией соответствующей оценочной                        процедуры (ОГЭ, ЕГЭ).</a:t>
            </a:r>
          </a:p>
          <a:p>
            <a:pPr marL="0" indent="0">
              <a:lnSpc>
                <a:spcPct val="100000"/>
              </a:lnSpc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71FF151-3BCD-F202-7337-2C6B9BF76A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788051"/>
              </p:ext>
            </p:extLst>
          </p:nvPr>
        </p:nvGraphicFramePr>
        <p:xfrm>
          <a:off x="2165350" y="2862346"/>
          <a:ext cx="8540751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917">
                  <a:extLst>
                    <a:ext uri="{9D8B030D-6E8A-4147-A177-3AD203B41FA5}">
                      <a16:colId xmlns:a16="http://schemas.microsoft.com/office/drawing/2014/main" val="612980303"/>
                    </a:ext>
                  </a:extLst>
                </a:gridCol>
                <a:gridCol w="2846917">
                  <a:extLst>
                    <a:ext uri="{9D8B030D-6E8A-4147-A177-3AD203B41FA5}">
                      <a16:colId xmlns:a16="http://schemas.microsoft.com/office/drawing/2014/main" val="3347251189"/>
                    </a:ext>
                  </a:extLst>
                </a:gridCol>
                <a:gridCol w="2846917">
                  <a:extLst>
                    <a:ext uri="{9D8B030D-6E8A-4147-A177-3AD203B41FA5}">
                      <a16:colId xmlns:a16="http://schemas.microsoft.com/office/drawing/2014/main" val="1145069660"/>
                    </a:ext>
                  </a:extLst>
                </a:gridCol>
              </a:tblGrid>
              <a:tr h="183025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ЕГЭ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329338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 (5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(базовый)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8163066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(6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(профильный)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154052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(5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4762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Русский язык (6 класс)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719354"/>
                  </a:ext>
                </a:extLst>
              </a:tr>
              <a:tr h="18302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60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834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7FE3DF73-2840-E616-5950-3FFFAA2E3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5181600"/>
          </a:xfrm>
        </p:spPr>
        <p:txBody>
          <a:bodyPr/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 отклонения по ГИА</a:t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AA9BBEE5-1B0D-8502-DB1E-1E590BE18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36996"/>
              </p:ext>
            </p:extLst>
          </p:nvPr>
        </p:nvGraphicFramePr>
        <p:xfrm>
          <a:off x="1535837" y="2095128"/>
          <a:ext cx="9942989" cy="3494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286">
                  <a:extLst>
                    <a:ext uri="{9D8B030D-6E8A-4147-A177-3AD203B41FA5}">
                      <a16:colId xmlns:a16="http://schemas.microsoft.com/office/drawing/2014/main" val="3156601600"/>
                    </a:ext>
                  </a:extLst>
                </a:gridCol>
                <a:gridCol w="2498901">
                  <a:extLst>
                    <a:ext uri="{9D8B030D-6E8A-4147-A177-3AD203B41FA5}">
                      <a16:colId xmlns:a16="http://schemas.microsoft.com/office/drawing/2014/main" val="3340476461"/>
                    </a:ext>
                  </a:extLst>
                </a:gridCol>
                <a:gridCol w="2498901">
                  <a:extLst>
                    <a:ext uri="{9D8B030D-6E8A-4147-A177-3AD203B41FA5}">
                      <a16:colId xmlns:a16="http://schemas.microsoft.com/office/drawing/2014/main" val="3649408645"/>
                    </a:ext>
                  </a:extLst>
                </a:gridCol>
                <a:gridCol w="2498901">
                  <a:extLst>
                    <a:ext uri="{9D8B030D-6E8A-4147-A177-3AD203B41FA5}">
                      <a16:colId xmlns:a16="http://schemas.microsoft.com/office/drawing/2014/main" val="1093190217"/>
                    </a:ext>
                  </a:extLst>
                </a:gridCol>
              </a:tblGrid>
              <a:tr h="6660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422572"/>
                  </a:ext>
                </a:extLst>
              </a:tr>
              <a:tr h="65689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4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586960"/>
                  </a:ext>
                </a:extLst>
              </a:tr>
              <a:tr h="65689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-0,03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219576"/>
                  </a:ext>
                </a:extLst>
              </a:tr>
              <a:tr h="65689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995459"/>
                  </a:ext>
                </a:extLst>
              </a:tr>
              <a:tr h="656899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МКОУ СОШ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0,16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309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90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>
            <a:extLst>
              <a:ext uri="{FF2B5EF4-FFF2-40B4-BE49-F238E27FC236}">
                <a16:creationId xmlns:a16="http://schemas.microsoft.com/office/drawing/2014/main" id="{07CCC629-94D6-626F-5C66-5DF407AC6F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69" y="892175"/>
            <a:ext cx="4762500" cy="4762500"/>
          </a:xfrm>
        </p:spPr>
      </p:pic>
      <p:sp>
        <p:nvSpPr>
          <p:cNvPr id="5" name="Текст 4">
            <a:extLst>
              <a:ext uri="{FF2B5EF4-FFF2-40B4-BE49-F238E27FC236}">
                <a16:creationId xmlns:a16="http://schemas.microsoft.com/office/drawing/2014/main" id="{C7D04A5B-46E8-A284-2EA1-81CEA2AB5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878" y="2171700"/>
            <a:ext cx="4398516" cy="29094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ПО РЕЗУЛЬТАТАМ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ВЫЯВЛЕНИЯ ШКОЛ С НИЗКИМИ РЕЗУЛЬТАТАМИ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ОБУЧЕНИЯ, ШКОЛ, ФУНКЦИОНИРУЮЩИХ В ЗОНЕ РИСКА</a:t>
            </a:r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ОБРАЗОВАТЕЛЬНЫХ РЕЗУЛЬТАТОВ</a:t>
            </a:r>
          </a:p>
        </p:txBody>
      </p:sp>
    </p:spTree>
    <p:extLst>
      <p:ext uri="{BB962C8B-B14F-4D97-AF65-F5344CB8AC3E}">
        <p14:creationId xmlns:p14="http://schemas.microsoft.com/office/powerpoint/2010/main" val="2323404346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195</TotalTime>
  <Words>1406</Words>
  <Application>Microsoft Office PowerPoint</Application>
  <PresentationFormat>Широкоэкранный</PresentationFormat>
  <Paragraphs>724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Franklin Gothic Book</vt:lpstr>
      <vt:lpstr>Times New Roman</vt:lpstr>
      <vt:lpstr>Wingdings</vt:lpstr>
      <vt:lpstr>Уголки</vt:lpstr>
      <vt:lpstr>«Анализ результатов выявления школ с низкими результатами обучения, школ, функционирующих в зоне риска снижения образовательных результатов» </vt:lpstr>
      <vt:lpstr>Индекс кадрового состава   Положительные индикаторы: - количество учителей, имеющих высшее педагогическое /высшее образование; - количество учителей, имеющих высшую/первую квалификационную категорию; - количество работающих студентов третьего и выше курсов; - молодые специалисты.  Отрицательные индикаторы: - количество учителей пенсионного возраста.    </vt:lpstr>
      <vt:lpstr>Презентация PowerPoint</vt:lpstr>
      <vt:lpstr>Коэффициент материально-технического оснащения</vt:lpstr>
      <vt:lpstr>Неблагоприятные социально-экономический условия</vt:lpstr>
      <vt:lpstr> </vt:lpstr>
      <vt:lpstr>Коэффициент отклонения по ГИА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User7</dc:creator>
  <cp:lastModifiedBy>User7</cp:lastModifiedBy>
  <cp:revision>4</cp:revision>
  <dcterms:created xsi:type="dcterms:W3CDTF">2025-01-31T10:04:14Z</dcterms:created>
  <dcterms:modified xsi:type="dcterms:W3CDTF">2025-02-06T05:20:32Z</dcterms:modified>
</cp:coreProperties>
</file>