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6" r:id="rId5"/>
    <p:sldId id="258" r:id="rId6"/>
    <p:sldId id="257" r:id="rId7"/>
    <p:sldId id="260" r:id="rId8"/>
    <p:sldId id="263" r:id="rId9"/>
    <p:sldId id="264" r:id="rId10"/>
    <p:sldId id="265" r:id="rId11"/>
    <p:sldId id="2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B51CC0-CB5B-4981-BD04-E5831D621B79}" type="datetimeFigureOut">
              <a:rPr lang="ru-RU" smtClean="0"/>
              <a:pPr/>
              <a:t>21.03.2012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AF0F8-A985-4D71-8D9A-6407A8D3F0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DDEBCF">
                <a:alpha val="85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Монитор АСЕР_обр.JPG"/>
          <p:cNvPicPr>
            <a:picLocks noChangeAspect="1"/>
          </p:cNvPicPr>
          <p:nvPr/>
        </p:nvPicPr>
        <p:blipFill>
          <a:blip r:embed="rId2" cstate="print"/>
          <a:srcRect b="260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Программа</a:t>
            </a:r>
            <a:b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модернизации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систем общего образования в Ставропольском крае в 2011 году </a:t>
            </a:r>
          </a:p>
        </p:txBody>
      </p:sp>
      <p:pic>
        <p:nvPicPr>
          <p:cNvPr id="5" name="Рисунок 4" descr="Флаг с гербом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95663"/>
            <a:ext cx="1800200" cy="1125125"/>
          </a:xfrm>
          <a:prstGeom prst="rect">
            <a:avLst/>
          </a:prstGeom>
        </p:spPr>
      </p:pic>
      <p:pic>
        <p:nvPicPr>
          <p:cNvPr id="6" name="Рисунок 5" descr="Флаг С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83805" y="3681508"/>
            <a:ext cx="1780283" cy="1115644"/>
          </a:xfrm>
          <a:prstGeom prst="rect">
            <a:avLst/>
          </a:prstGeom>
        </p:spPr>
      </p:pic>
      <p:pic>
        <p:nvPicPr>
          <p:cNvPr id="7" name="Рисунок 6" descr="Грачевский герб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632199" y="432049"/>
            <a:ext cx="1058125" cy="1268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7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52430" y="404664"/>
            <a:ext cx="64704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Многофункциональное устройство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3888" y="1629955"/>
            <a:ext cx="5472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Интерфейс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USB  Hi-Speed USB 2.0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Проводная сеть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Встроенный сетевой интерфейс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Ethernet 10/100 Base-TX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Дуплекс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  Автоматическая двусторонняя печать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Формат бумаги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Основной лоток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A4,letter, B5 (ISO/JIS),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A5, A5 (long edge),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B6 (ISO), A6, executive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Обходной лоток 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Ширина: 76,2 - 220 мм;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Длина: 116 - 406,4 мм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Память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Стандартная  32 Мбайта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Ёмкость лотков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Основной  250 листов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Слот для ручной подачи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По одному листу Автоподатчик  35 листов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Выходной  100 листов</a:t>
            </a: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</a:rPr>
              <a:t>.     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4293096"/>
            <a:ext cx="374441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 комплект поставки оборудования включено:</a:t>
            </a:r>
          </a:p>
          <a:p>
            <a:pPr algn="ctr"/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Акустическая система (наушники)</a:t>
            </a:r>
          </a:p>
          <a:p>
            <a:pPr algn="ctr"/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Сетевое оборудование концентратор, прокладка кабеля.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31943" y="5867980"/>
            <a:ext cx="53763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_____________________________________________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" name="Picture 2" descr="C:\Documents and Settings\alex\Рабочий стол\hp-laserjet-pro-m1212nf-multifunction-pri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010064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DDEBCF">
                <a:alpha val="85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3168352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Программа</a:t>
            </a:r>
            <a:b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  <a:t>модернизации</a:t>
            </a:r>
            <a:br>
              <a:rPr lang="ru-RU" sz="53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b="1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систем общего образования в Ставропольском крае в 2011 году </a:t>
            </a:r>
          </a:p>
        </p:txBody>
      </p:sp>
      <p:pic>
        <p:nvPicPr>
          <p:cNvPr id="1026" name="Picture 2" descr="C:\Program Files\Microsoft Office\MEDIA\CAGCAT10\j0205466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4211538"/>
            <a:ext cx="1819275" cy="1809750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080" y="4797152"/>
            <a:ext cx="1776413" cy="1630362"/>
          </a:xfrm>
          <a:prstGeom prst="rect">
            <a:avLst/>
          </a:prstGeom>
          <a:noFill/>
        </p:spPr>
      </p:pic>
      <p:pic>
        <p:nvPicPr>
          <p:cNvPr id="1028" name="Picture 4" descr="C:\Program Files\Microsoft Office\MEDIA\CAGCAT10\j0251301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764704"/>
            <a:ext cx="912813" cy="769938"/>
          </a:xfrm>
          <a:prstGeom prst="rect">
            <a:avLst/>
          </a:prstGeom>
          <a:noFill/>
        </p:spPr>
      </p:pic>
      <p:pic>
        <p:nvPicPr>
          <p:cNvPr id="1029" name="Picture 5" descr="C:\Program Files\Microsoft Office\MEDIA\CAGCAT10\j0285750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1628800"/>
            <a:ext cx="1824038" cy="1120775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992888" cy="1512168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Компьютерное оборудование для </a:t>
            </a: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ЦЕНТРА</a:t>
            </a:r>
            <a: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ru-RU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ДИСТАНЦИОННОГО ОБРАЗОВАНИЯ</a:t>
            </a:r>
            <a:endParaRPr lang="ru-RU" sz="36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95936" y="2852936"/>
            <a:ext cx="489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Набор микросхем: </a:t>
            </a:r>
            <a:r>
              <a:rPr lang="en-US" b="1" dirty="0" smtClean="0"/>
              <a:t>Intel G41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ru-RU" dirty="0" smtClean="0"/>
              <a:t>Поддерживаемые процессоры:</a:t>
            </a:r>
          </a:p>
          <a:p>
            <a:r>
              <a:rPr lang="en-US" b="1" dirty="0" smtClean="0"/>
              <a:t>Celeron</a:t>
            </a:r>
            <a:r>
              <a:rPr lang="en-US" dirty="0" smtClean="0"/>
              <a:t>, </a:t>
            </a:r>
            <a:r>
              <a:rPr lang="en-US" b="1" dirty="0" smtClean="0"/>
              <a:t>Pentium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ru-RU" b="1" dirty="0" smtClean="0"/>
              <a:t> С</a:t>
            </a:r>
            <a:r>
              <a:rPr lang="en-US" b="1" dirty="0" smtClean="0"/>
              <a:t>ore 2 Duo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ru-RU" dirty="0" smtClean="0"/>
              <a:t>Память: до </a:t>
            </a:r>
            <a:r>
              <a:rPr lang="ru-RU" b="1" dirty="0" smtClean="0"/>
              <a:t>4 Гб </a:t>
            </a:r>
            <a:r>
              <a:rPr lang="en-US" b="1" dirty="0" smtClean="0"/>
              <a:t>DDR2-800</a:t>
            </a:r>
            <a:r>
              <a:rPr lang="en-US" dirty="0" smtClean="0"/>
              <a:t>, 2 DIMM </a:t>
            </a:r>
            <a:r>
              <a:rPr lang="ru-RU" dirty="0" smtClean="0"/>
              <a:t>слота;</a:t>
            </a:r>
            <a:br>
              <a:rPr lang="ru-RU" dirty="0" smtClean="0"/>
            </a:br>
            <a:r>
              <a:rPr lang="ru-RU" dirty="0" smtClean="0"/>
              <a:t>Интегрированное видео: </a:t>
            </a:r>
            <a:r>
              <a:rPr lang="en-US" b="1" dirty="0" smtClean="0"/>
              <a:t>Intel GMA X4500</a:t>
            </a:r>
            <a:endParaRPr lang="en-US" dirty="0" smtClean="0"/>
          </a:p>
          <a:p>
            <a:r>
              <a:rPr lang="ru-RU" dirty="0" smtClean="0"/>
              <a:t>Установлено и интегрировано: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Дисплей</a:t>
            </a:r>
            <a:r>
              <a:rPr lang="ru-RU" dirty="0" smtClean="0"/>
              <a:t>: 19.0", </a:t>
            </a:r>
            <a:r>
              <a:rPr lang="en-US" dirty="0" smtClean="0"/>
              <a:t>BTNII TFT Samsung,</a:t>
            </a:r>
            <a:endParaRPr lang="ru-RU" dirty="0" smtClean="0"/>
          </a:p>
          <a:p>
            <a:r>
              <a:rPr lang="en-US" dirty="0" smtClean="0"/>
              <a:t>WXGA+, 1440 x 900,</a:t>
            </a:r>
            <a:r>
              <a:rPr lang="ru-RU" dirty="0" smtClean="0"/>
              <a:t> соотношение сторон 16:10;</a:t>
            </a:r>
            <a:br>
              <a:rPr lang="ru-RU" dirty="0" smtClean="0"/>
            </a:br>
            <a:r>
              <a:rPr lang="ru-RU" dirty="0" smtClean="0"/>
              <a:t>Сетевой контроллер </a:t>
            </a:r>
            <a:r>
              <a:rPr lang="ru-RU" b="1" dirty="0" smtClean="0"/>
              <a:t>10/100/1000 </a:t>
            </a:r>
            <a:r>
              <a:rPr lang="ru-RU" dirty="0" smtClean="0"/>
              <a:t>Мбит/с,</a:t>
            </a:r>
          </a:p>
          <a:p>
            <a:r>
              <a:rPr lang="ru-RU" dirty="0" smtClean="0"/>
              <a:t>разъём </a:t>
            </a:r>
            <a:r>
              <a:rPr lang="en-US" dirty="0" smtClean="0"/>
              <a:t>RJ45;</a:t>
            </a:r>
            <a:r>
              <a:rPr lang="ru-RU" dirty="0" smtClean="0"/>
              <a:t> Звуковой кодек - </a:t>
            </a:r>
            <a:r>
              <a:rPr lang="ru-RU" b="1" dirty="0" smtClean="0"/>
              <a:t>6</a:t>
            </a:r>
            <a:r>
              <a:rPr lang="ru-RU" dirty="0" smtClean="0"/>
              <a:t> </a:t>
            </a:r>
            <a:r>
              <a:rPr lang="en-US" dirty="0" smtClean="0"/>
              <a:t>channel;</a:t>
            </a:r>
            <a:endParaRPr lang="ru-RU" dirty="0" smtClean="0"/>
          </a:p>
          <a:p>
            <a:r>
              <a:rPr lang="ru-RU" b="1" dirty="0" smtClean="0"/>
              <a:t>Стереодинамики</a:t>
            </a:r>
            <a:r>
              <a:rPr lang="ru-RU" dirty="0" smtClean="0"/>
              <a:t> (2 </a:t>
            </a:r>
            <a:r>
              <a:rPr lang="en-US" dirty="0" smtClean="0"/>
              <a:t>x 3 </a:t>
            </a:r>
            <a:r>
              <a:rPr lang="ru-RU" dirty="0" smtClean="0"/>
              <a:t>Вт);</a:t>
            </a:r>
            <a:br>
              <a:rPr lang="ru-RU" dirty="0" smtClean="0"/>
            </a:br>
            <a:r>
              <a:rPr lang="ru-RU" dirty="0" smtClean="0"/>
              <a:t>2 порта </a:t>
            </a:r>
            <a:r>
              <a:rPr lang="en-US" b="1" dirty="0" smtClean="0"/>
              <a:t>USB 2.0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1988840"/>
            <a:ext cx="5477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Компьютер преподавателя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581032" y="6237312"/>
            <a:ext cx="36471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______________________________</a:t>
            </a:r>
            <a:endParaRPr lang="ru-RU" b="1" dirty="0"/>
          </a:p>
        </p:txBody>
      </p:sp>
      <p:pic>
        <p:nvPicPr>
          <p:cNvPr id="1027" name="Picture 3" descr="C:\Documents and Settings\alex\Рабочий стол\Acer_monoBl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848" y="2852936"/>
            <a:ext cx="2594024" cy="31337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8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340768"/>
            <a:ext cx="48965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Набор микросхем: 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Intel G41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Поддерживаемые процессоры:</a:t>
            </a:r>
          </a:p>
          <a:p>
            <a:pPr algn="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Celeron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Pentium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и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С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ore 2 Duo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;</a:t>
            </a:r>
            <a:b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Память: до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 Гб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DDR2-800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, 2 DIMM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слота;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Интегрированное видео: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Intel GMA X4500</a:t>
            </a:r>
            <a:endParaRPr lang="en-US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Установлено и интегрировано: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b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Дисплей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: 19.0",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BTNII TFT Samsung,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WXGA+, 1440 x 900,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соотношение сторон 16:10;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Сетевой контроллер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10/100/1000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Мбит/с,</a:t>
            </a:r>
          </a:p>
          <a:p>
            <a:pPr algn="r"/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разъём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RJ45;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Звуковой кодек - 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6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channel;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r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Стереодинамики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(2 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x 3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Вт);</a:t>
            </a:r>
            <a:b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2 порта </a:t>
            </a:r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</a:rPr>
              <a:t>USB 2.0</a:t>
            </a:r>
            <a:r>
              <a:rPr lang="en-US" sz="20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39752" y="476672"/>
            <a:ext cx="4685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50000"/>
                  </a:schemeClr>
                </a:solidFill>
              </a:rPr>
              <a:t>Компьютер учащегося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43608" y="551723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 комплект поставки оборудования включено: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Акустическая система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Сетевое оборудование - концентратор, прокладка кабеля.</a:t>
            </a:r>
          </a:p>
          <a:p>
            <a:pPr algn="ctr"/>
            <a:endParaRPr lang="ru-RU" dirty="0"/>
          </a:p>
        </p:txBody>
      </p:sp>
      <p:pic>
        <p:nvPicPr>
          <p:cNvPr id="6" name="Picture 3" descr="C:\Documents and Settings\alex\Рабочий стол\Acer_monoBl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580112" y="1700808"/>
            <a:ext cx="2592288" cy="3133725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1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6779" y="404664"/>
            <a:ext cx="7241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Многофункциональное устройство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3888" y="1629955"/>
            <a:ext cx="5472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Интерфейс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USB  Hi-Speed USB 2.0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Проводная сеть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Встроенный сетевой интерфейс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Ethernet 10/100 Base-TX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Дуплекс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  Автоматическая двусторонняя печать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Формат бумаги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Основной лоток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A4,letter, B5 (ISO/JIS),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A5, A5 (long edge),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B6 (ISO), A6, executive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Обходной лоток 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Ширина: 76,2 - 220 мм;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Длина: 116 - 406,4 мм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Память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Стандартная  32 Мбайта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Ёмкость лотков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Основной  250 листов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Слот для ручной подачи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По одному листу Автоподатчик  35 листов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Выходной  100 листов</a:t>
            </a: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</a:rPr>
              <a:t>.     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4293096"/>
            <a:ext cx="374441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 комплект поставки оборудования включено:</a:t>
            </a:r>
          </a:p>
          <a:p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Акустическая система (наушники)</a:t>
            </a:r>
          </a:p>
          <a:p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Сетевое оборудование концентратор, прокладка кабеля.</a:t>
            </a:r>
          </a:p>
          <a:p>
            <a:endParaRPr lang="ru-RU" dirty="0"/>
          </a:p>
        </p:txBody>
      </p:sp>
      <p:pic>
        <p:nvPicPr>
          <p:cNvPr id="5122" name="Picture 2" descr="C:\Documents and Settings\alex\Рабочий стол\hp-laserjet-pro-m1212nf-multifunction-pri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00808"/>
            <a:ext cx="3010064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2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75856" y="598036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Модель : CP-X1  Яркость : 2000 ANSI Lm</a:t>
            </a:r>
          </a:p>
          <a:p>
            <a:r>
              <a:rPr lang="ru-RU" sz="1600" dirty="0" smtClean="0"/>
              <a:t>Технология : LCD Разрешение : 1024 </a:t>
            </a:r>
            <a:r>
              <a:rPr lang="ru-RU" sz="1600" dirty="0" err="1" smtClean="0"/>
              <a:t>x</a:t>
            </a:r>
            <a:r>
              <a:rPr lang="ru-RU" sz="1600" dirty="0" smtClean="0"/>
              <a:t> 768 px</a:t>
            </a:r>
          </a:p>
          <a:p>
            <a:r>
              <a:rPr lang="ru-RU" sz="1600" dirty="0" smtClean="0"/>
              <a:t>Контрастность : 500 : 1 Вес : 1.7 кг</a:t>
            </a:r>
          </a:p>
          <a:p>
            <a:r>
              <a:rPr lang="ru-RU" sz="1600" dirty="0" smtClean="0"/>
              <a:t>Формат изображения : 16:9 Мощность лампы : 160 Вт</a:t>
            </a:r>
          </a:p>
          <a:p>
            <a:r>
              <a:rPr lang="ru-RU" sz="1600" dirty="0" smtClean="0"/>
              <a:t>Срок эксплуатации лампы : 3000 ч</a:t>
            </a:r>
          </a:p>
          <a:p>
            <a:r>
              <a:rPr lang="ru-RU" sz="1600" dirty="0" smtClean="0"/>
              <a:t>Видео входы : Композитный видео RCA S-Video</a:t>
            </a:r>
          </a:p>
          <a:p>
            <a:r>
              <a:rPr lang="ru-RU" sz="1600" dirty="0" smtClean="0"/>
              <a:t>Мини-джек 3.5 mm моно Аудио выходы:</a:t>
            </a:r>
          </a:p>
          <a:p>
            <a:r>
              <a:rPr lang="ru-RU" sz="1600" dirty="0" smtClean="0"/>
              <a:t>Мини-джек 3.5 mm стерео</a:t>
            </a:r>
          </a:p>
          <a:p>
            <a:r>
              <a:rPr lang="ru-RU" sz="1600" dirty="0" smtClean="0"/>
              <a:t>Управляющие входы : USB RS232 (D-sub 9 </a:t>
            </a:r>
            <a:r>
              <a:rPr lang="ru-RU" sz="1600" dirty="0" err="1" smtClean="0"/>
              <a:t>pin</a:t>
            </a:r>
            <a:r>
              <a:rPr lang="ru-RU" sz="1600" dirty="0" smtClean="0"/>
              <a:t>)</a:t>
            </a:r>
          </a:p>
          <a:p>
            <a:r>
              <a:rPr lang="ru-RU" sz="1600" dirty="0" smtClean="0"/>
              <a:t>Масштабирование оптическое : 1.2x Габариты : 274 </a:t>
            </a:r>
            <a:r>
              <a:rPr lang="ru-RU" sz="1600" dirty="0" err="1" smtClean="0"/>
              <a:t>x</a:t>
            </a:r>
            <a:r>
              <a:rPr lang="ru-RU" sz="1600" dirty="0" smtClean="0"/>
              <a:t> 59 </a:t>
            </a:r>
            <a:r>
              <a:rPr lang="ru-RU" sz="1600" dirty="0" err="1" smtClean="0"/>
              <a:t>x</a:t>
            </a:r>
            <a:r>
              <a:rPr lang="ru-RU" sz="1600" dirty="0" smtClean="0"/>
              <a:t> 205 мм </a:t>
            </a:r>
          </a:p>
          <a:p>
            <a:r>
              <a:rPr lang="ru-RU" sz="1600" dirty="0" smtClean="0"/>
              <a:t>Потребляемая мощность : 160 Напряжение питания : 100-240 В</a:t>
            </a:r>
          </a:p>
          <a:p>
            <a:r>
              <a:rPr lang="ru-RU" sz="1600" dirty="0" smtClean="0"/>
              <a:t>Система цветности : PAL SECAM NTSC NTSC 4.43 PAL-M PAL-N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496" y="3573016"/>
            <a:ext cx="58326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/>
              <a:t>      Интерактивная </a:t>
            </a:r>
            <a:r>
              <a:rPr lang="ru-RU" sz="3200" dirty="0"/>
              <a:t>доска </a:t>
            </a:r>
            <a:endParaRPr lang="ru-RU" sz="3200" dirty="0" smtClean="0"/>
          </a:p>
          <a:p>
            <a:pPr algn="r"/>
            <a:r>
              <a:rPr lang="ru-RU" sz="1600" dirty="0" smtClean="0"/>
              <a:t>Размер рабочей поверхности: 158 </a:t>
            </a:r>
            <a:r>
              <a:rPr lang="ru-RU" sz="1600" dirty="0" err="1" smtClean="0"/>
              <a:t>х</a:t>
            </a:r>
            <a:r>
              <a:rPr lang="ru-RU" sz="1600" dirty="0" smtClean="0"/>
              <a:t> 118 см (диагональ 77 ") </a:t>
            </a:r>
          </a:p>
          <a:p>
            <a:pPr algn="r"/>
            <a:r>
              <a:rPr lang="ru-RU" sz="1600" dirty="0" smtClean="0"/>
              <a:t>внешний размер: 180 (Ш) </a:t>
            </a:r>
            <a:r>
              <a:rPr lang="ru-RU" sz="1600" dirty="0" err="1" smtClean="0"/>
              <a:t>x</a:t>
            </a:r>
            <a:r>
              <a:rPr lang="ru-RU" sz="1600" dirty="0" smtClean="0"/>
              <a:t> 122 (В) </a:t>
            </a:r>
            <a:r>
              <a:rPr lang="ru-RU" sz="1600" dirty="0" err="1" smtClean="0"/>
              <a:t>x</a:t>
            </a:r>
            <a:r>
              <a:rPr lang="ru-RU" sz="1600" dirty="0" smtClean="0"/>
              <a:t> 8 см, вес: 17 кг </a:t>
            </a:r>
          </a:p>
          <a:p>
            <a:pPr algn="r"/>
            <a:r>
              <a:rPr lang="ru-RU" sz="1600" dirty="0" smtClean="0"/>
              <a:t>Технология определения положения маркера: инфракрасная и ультразвуковая, подключение к компьютеру: проводное</a:t>
            </a:r>
          </a:p>
          <a:p>
            <a:pPr algn="r"/>
            <a:r>
              <a:rPr lang="ru-RU" sz="1600" dirty="0" smtClean="0"/>
              <a:t>(по кабелю USB) или беспроводное (опция).</a:t>
            </a:r>
          </a:p>
          <a:p>
            <a:pPr algn="r"/>
            <a:r>
              <a:rPr lang="ru-RU" sz="1600" dirty="0" smtClean="0"/>
              <a:t>Поверхность: белая матовая, магнитная (пластик на стальной</a:t>
            </a:r>
          </a:p>
          <a:p>
            <a:pPr algn="r"/>
            <a:r>
              <a:rPr lang="ru-RU" sz="1600" dirty="0" smtClean="0"/>
              <a:t>основе) Подключения к компьютеру, кронштейн для крепления</a:t>
            </a:r>
          </a:p>
          <a:p>
            <a:pPr algn="r"/>
            <a:r>
              <a:rPr lang="ru-RU" sz="1600" dirty="0" smtClean="0"/>
              <a:t>на стену, беспроводной приемник USB (опция),</a:t>
            </a:r>
          </a:p>
          <a:p>
            <a:pPr algn="r"/>
            <a:r>
              <a:rPr lang="ru-RU" sz="1600" dirty="0" smtClean="0"/>
              <a:t>программное обеспечение.</a:t>
            </a:r>
            <a:endParaRPr lang="ru-RU" sz="15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1987356" y="107921"/>
            <a:ext cx="50565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Мультимедийный</a:t>
            </a:r>
            <a:r>
              <a:rPr lang="ru-RU" sz="3200" dirty="0" smtClean="0"/>
              <a:t> проектор</a:t>
            </a:r>
          </a:p>
        </p:txBody>
      </p:sp>
      <p:pic>
        <p:nvPicPr>
          <p:cNvPr id="2050" name="Picture 2" descr="C:\Documents and Settings\alex\Рабочий стол\novye-dlp-proektory-optoma-ds211-i-dx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323527" y="1052736"/>
            <a:ext cx="2883297" cy="2160240"/>
          </a:xfrm>
          <a:prstGeom prst="rect">
            <a:avLst/>
          </a:prstGeom>
          <a:noFill/>
        </p:spPr>
      </p:pic>
      <p:pic>
        <p:nvPicPr>
          <p:cNvPr id="9" name="Picture 2" descr="C:\Documents and Settings\alex\Рабочий стол\IQbo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4005064"/>
            <a:ext cx="2992418" cy="223224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6000">
              <a:srgbClr val="DDEBCF">
                <a:alpha val="85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2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332656"/>
            <a:ext cx="8784976" cy="1224136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Компьютерное оборудование</a:t>
            </a:r>
            <a:b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для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МЕДИАТЕКИ</a:t>
            </a:r>
            <a:endParaRPr lang="ru-RU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739692"/>
            <a:ext cx="57606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000" dirty="0" smtClean="0"/>
              <a:t>Набор микросхем: </a:t>
            </a:r>
            <a:r>
              <a:rPr lang="en-US" sz="2000" b="1" dirty="0" smtClean="0"/>
              <a:t>Intel G41</a:t>
            </a:r>
            <a:r>
              <a:rPr lang="en-US" sz="2000" dirty="0" smtClean="0"/>
              <a:t>;</a:t>
            </a:r>
            <a:br>
              <a:rPr lang="en-US" sz="2000" dirty="0" smtClean="0"/>
            </a:br>
            <a:r>
              <a:rPr lang="ru-RU" sz="2000" dirty="0" smtClean="0"/>
              <a:t>Поддерживаемые процессоры:</a:t>
            </a:r>
          </a:p>
          <a:p>
            <a:pPr algn="r"/>
            <a:r>
              <a:rPr lang="en-US" sz="2000" b="1" dirty="0" smtClean="0"/>
              <a:t>Celeron</a:t>
            </a:r>
            <a:r>
              <a:rPr lang="en-US" sz="2000" dirty="0" smtClean="0"/>
              <a:t>, </a:t>
            </a:r>
            <a:r>
              <a:rPr lang="en-US" sz="2000" b="1" dirty="0" smtClean="0"/>
              <a:t>Pentium</a:t>
            </a:r>
            <a:r>
              <a:rPr lang="en-US" sz="2000" dirty="0" smtClean="0"/>
              <a:t> </a:t>
            </a:r>
            <a:r>
              <a:rPr lang="ru-RU" sz="2000" dirty="0" smtClean="0"/>
              <a:t>и</a:t>
            </a:r>
            <a:r>
              <a:rPr lang="ru-RU" sz="2000" b="1" dirty="0" smtClean="0"/>
              <a:t> С</a:t>
            </a:r>
            <a:r>
              <a:rPr lang="en-US" sz="2000" b="1" dirty="0" smtClean="0"/>
              <a:t>ore 2 Duo</a:t>
            </a:r>
            <a:r>
              <a:rPr lang="en-US" sz="2000" dirty="0" smtClean="0"/>
              <a:t>;</a:t>
            </a:r>
            <a:br>
              <a:rPr lang="en-US" sz="2000" dirty="0" smtClean="0"/>
            </a:br>
            <a:r>
              <a:rPr lang="ru-RU" sz="2000" dirty="0" smtClean="0"/>
              <a:t>Память: до </a:t>
            </a:r>
            <a:r>
              <a:rPr lang="ru-RU" sz="2000" b="1" dirty="0" smtClean="0"/>
              <a:t>4 Гб </a:t>
            </a:r>
            <a:r>
              <a:rPr lang="en-US" sz="2000" b="1" dirty="0" smtClean="0"/>
              <a:t>DDR2-800</a:t>
            </a:r>
            <a:r>
              <a:rPr lang="en-US" sz="2000" dirty="0" smtClean="0"/>
              <a:t>, 2 DIMM </a:t>
            </a:r>
            <a:r>
              <a:rPr lang="ru-RU" sz="2000" dirty="0" smtClean="0"/>
              <a:t>слота;</a:t>
            </a:r>
            <a:br>
              <a:rPr lang="ru-RU" sz="2000" dirty="0" smtClean="0"/>
            </a:br>
            <a:r>
              <a:rPr lang="ru-RU" sz="2000" dirty="0" smtClean="0"/>
              <a:t>Интегрированное видео: </a:t>
            </a:r>
            <a:r>
              <a:rPr lang="en-US" sz="2000" b="1" dirty="0" smtClean="0"/>
              <a:t>Intel GMA X4500</a:t>
            </a:r>
            <a:endParaRPr lang="en-US" sz="2000" dirty="0" smtClean="0"/>
          </a:p>
          <a:p>
            <a:pPr algn="r"/>
            <a:r>
              <a:rPr lang="ru-RU" sz="2000" dirty="0" smtClean="0"/>
              <a:t>Установлено и интегрировано:</a:t>
            </a:r>
            <a:r>
              <a:rPr lang="ru-RU" sz="2000" b="1" dirty="0" smtClean="0"/>
              <a:t> </a:t>
            </a:r>
            <a:br>
              <a:rPr lang="ru-RU" sz="2000" b="1" dirty="0" smtClean="0"/>
            </a:br>
            <a:r>
              <a:rPr lang="ru-RU" sz="2000" b="1" dirty="0" smtClean="0"/>
              <a:t>Дисплей</a:t>
            </a:r>
            <a:r>
              <a:rPr lang="ru-RU" sz="2000" dirty="0" smtClean="0"/>
              <a:t>: 19.0", </a:t>
            </a:r>
            <a:r>
              <a:rPr lang="en-US" sz="2000" dirty="0" smtClean="0"/>
              <a:t>BTNII TFT Samsung, WXGA+,</a:t>
            </a:r>
            <a:r>
              <a:rPr lang="ru-RU" sz="2000" dirty="0" smtClean="0"/>
              <a:t> </a:t>
            </a:r>
            <a:r>
              <a:rPr lang="en-US" sz="2000" dirty="0" smtClean="0"/>
              <a:t>1440 x 900,</a:t>
            </a:r>
            <a:r>
              <a:rPr lang="ru-RU" sz="2000" dirty="0" smtClean="0"/>
              <a:t> соотношение сторон 16:10; Сетевой контроллер </a:t>
            </a:r>
            <a:r>
              <a:rPr lang="ru-RU" sz="2000" b="1" dirty="0" smtClean="0"/>
              <a:t>10/100/1000 </a:t>
            </a:r>
            <a:r>
              <a:rPr lang="ru-RU" sz="2000" dirty="0" smtClean="0"/>
              <a:t>Мбит/с, разъём </a:t>
            </a:r>
            <a:r>
              <a:rPr lang="en-US" sz="2000" dirty="0" smtClean="0"/>
              <a:t>RJ45;</a:t>
            </a:r>
            <a:br>
              <a:rPr lang="en-US" sz="2000" dirty="0" smtClean="0"/>
            </a:br>
            <a:r>
              <a:rPr lang="ru-RU" sz="2000" dirty="0" smtClean="0"/>
              <a:t>Звуковой кодек - </a:t>
            </a:r>
            <a:r>
              <a:rPr lang="ru-RU" sz="2000" b="1" dirty="0" smtClean="0"/>
              <a:t>6</a:t>
            </a:r>
            <a:r>
              <a:rPr lang="ru-RU" sz="2000" dirty="0" smtClean="0"/>
              <a:t> </a:t>
            </a:r>
            <a:r>
              <a:rPr lang="en-US" sz="2000" dirty="0" smtClean="0"/>
              <a:t>channel;</a:t>
            </a:r>
            <a:br>
              <a:rPr lang="en-US" sz="2000" dirty="0" smtClean="0"/>
            </a:br>
            <a:r>
              <a:rPr lang="ru-RU" sz="2000" b="1" dirty="0" smtClean="0"/>
              <a:t>Стереодинамики</a:t>
            </a:r>
            <a:r>
              <a:rPr lang="ru-RU" sz="2000" dirty="0" smtClean="0"/>
              <a:t> (2 </a:t>
            </a:r>
            <a:r>
              <a:rPr lang="en-US" sz="2000" dirty="0" smtClean="0"/>
              <a:t>x 3 </a:t>
            </a:r>
            <a:r>
              <a:rPr lang="ru-RU" sz="2000" dirty="0" smtClean="0"/>
              <a:t>Вт);</a:t>
            </a:r>
            <a:br>
              <a:rPr lang="ru-RU" sz="2000" dirty="0" smtClean="0"/>
            </a:br>
            <a:r>
              <a:rPr lang="ru-RU" sz="2000" dirty="0" smtClean="0"/>
              <a:t>2 порта </a:t>
            </a:r>
            <a:r>
              <a:rPr lang="en-US" sz="2000" b="1" dirty="0" smtClean="0"/>
              <a:t>USB 2.0</a:t>
            </a:r>
            <a:r>
              <a:rPr lang="en-US" sz="2000" dirty="0" smtClean="0"/>
              <a:t>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187625" y="1772816"/>
            <a:ext cx="67687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Компьютер </a:t>
            </a:r>
            <a:r>
              <a:rPr lang="ru-RU" sz="3000" b="1" dirty="0" smtClean="0">
                <a:solidFill>
                  <a:schemeClr val="accent6">
                    <a:lumMod val="50000"/>
                  </a:schemeClr>
                </a:solidFill>
              </a:rPr>
              <a:t>и проектор</a:t>
            </a:r>
            <a:endParaRPr lang="ru-RU" sz="3000" dirty="0"/>
          </a:p>
        </p:txBody>
      </p:sp>
      <p:pic>
        <p:nvPicPr>
          <p:cNvPr id="3074" name="Picture 2" descr="C:\Documents and Settings\alex\Рабочий стол\monitor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564904"/>
            <a:ext cx="2047875" cy="1905000"/>
          </a:xfrm>
          <a:prstGeom prst="rect">
            <a:avLst/>
          </a:prstGeom>
          <a:noFill/>
        </p:spPr>
      </p:pic>
      <p:pic>
        <p:nvPicPr>
          <p:cNvPr id="3075" name="Picture 3" descr="C:\Documents and Settings\alex\Рабочий стол\Сист.блок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6654391" y="4628131"/>
            <a:ext cx="1013953" cy="1691989"/>
          </a:xfrm>
          <a:prstGeom prst="rect">
            <a:avLst/>
          </a:prstGeom>
          <a:noFill/>
        </p:spPr>
      </p:pic>
      <p:pic>
        <p:nvPicPr>
          <p:cNvPr id="8" name="Picture 2" descr="C:\Documents and Settings\alex\Рабочий стол\novye-dlp-proektory-optoma-ds211-i-dx21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395536" y="2404168"/>
            <a:ext cx="1656184" cy="1240855"/>
          </a:xfrm>
          <a:prstGeom prst="rect">
            <a:avLst/>
          </a:prstGeom>
          <a:noFill/>
        </p:spPr>
      </p:pic>
      <p:pic>
        <p:nvPicPr>
          <p:cNvPr id="3076" name="Picture 4" descr="C:\Documents and Settings\alex\Рабочий стол\Logitech-Wireless-Desktop-MK32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40352" y="5060781"/>
            <a:ext cx="1296763" cy="744483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20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6779" y="404664"/>
            <a:ext cx="72417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Многофункциональное устройство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3888" y="1629955"/>
            <a:ext cx="547260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Интерфейс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USB  Hi-Speed USB 2.0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Проводная сеть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Встроенный сетевой интерфейс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Ethernet 10/100 Base-TX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Дуплекс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  Автоматическая двусторонняя печать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Формат бумаги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Основной лоток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A4,letter, B5 (ISO/JIS),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A5, A5 (long edge),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B6 (ISO), A6, executive</a:t>
            </a:r>
            <a:endParaRPr lang="ru-RU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Обходной лоток 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Ширина: 76,2 - 220 мм;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Длина: 116 - 406,4 мм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Память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Стандартная  32 Мбайта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Ёмкость лотков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Основной  250 листов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Слот для ручной подачи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По одному листу Автоподатчик  35 листов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                     Выходной  100 листов</a:t>
            </a:r>
            <a:r>
              <a:rPr lang="ru-RU" sz="1500" dirty="0" smtClean="0">
                <a:solidFill>
                  <a:schemeClr val="accent2">
                    <a:lumMod val="50000"/>
                  </a:schemeClr>
                </a:solidFill>
              </a:rPr>
              <a:t>.               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4293096"/>
            <a:ext cx="3744416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В комплект поставки оборудования включено:</a:t>
            </a:r>
          </a:p>
          <a:p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Акустическая система (наушники)</a:t>
            </a:r>
          </a:p>
          <a:p>
            <a:r>
              <a:rPr lang="ru-RU" sz="19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Сетевое оборудование концентратор, прокладка кабеля.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642894" y="6021288"/>
            <a:ext cx="4801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________________________________________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" name="Picture 2" descr="C:\Documents and Settings\alex\Рабочий стол\hp-laserjet-pro-m1212nf-multifunction-prin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772816"/>
            <a:ext cx="3010064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84976" cy="122413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Компьютерное оборудование</a:t>
            </a:r>
            <a: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600" b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для кабинета первых классов</a:t>
            </a:r>
            <a:endParaRPr lang="ru-RU" sz="3600" b="1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59832" y="1556792"/>
            <a:ext cx="576064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000" b="1" dirty="0" smtClean="0">
                <a:solidFill>
                  <a:schemeClr val="accent1">
                    <a:lumMod val="50000"/>
                  </a:schemeClr>
                </a:solidFill>
              </a:rPr>
              <a:t>Компьютер преподавателя</a:t>
            </a:r>
          </a:p>
          <a:p>
            <a:endParaRPr lang="ru-RU" sz="800" dirty="0" smtClean="0"/>
          </a:p>
          <a:p>
            <a:r>
              <a:rPr lang="ru-RU" dirty="0" smtClean="0"/>
              <a:t>Набор микросхем: </a:t>
            </a:r>
            <a:r>
              <a:rPr lang="en-US" b="1" dirty="0" smtClean="0"/>
              <a:t>Intel G41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ru-RU" dirty="0" smtClean="0"/>
              <a:t>Поддерживаемые процессоры:</a:t>
            </a:r>
          </a:p>
          <a:p>
            <a:r>
              <a:rPr lang="en-US" b="1" dirty="0" smtClean="0"/>
              <a:t>Celeron</a:t>
            </a:r>
            <a:r>
              <a:rPr lang="en-US" dirty="0" smtClean="0"/>
              <a:t>, </a:t>
            </a:r>
            <a:r>
              <a:rPr lang="en-US" b="1" dirty="0" smtClean="0"/>
              <a:t>Pentium</a:t>
            </a:r>
            <a:r>
              <a:rPr lang="en-US" dirty="0" smtClean="0"/>
              <a:t> </a:t>
            </a:r>
            <a:r>
              <a:rPr lang="ru-RU" dirty="0" smtClean="0"/>
              <a:t>и</a:t>
            </a:r>
            <a:r>
              <a:rPr lang="ru-RU" b="1" dirty="0" smtClean="0"/>
              <a:t> С</a:t>
            </a:r>
            <a:r>
              <a:rPr lang="en-US" b="1" dirty="0" smtClean="0"/>
              <a:t>ore 2 Duo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ru-RU" dirty="0" smtClean="0"/>
              <a:t>Память: до </a:t>
            </a:r>
            <a:r>
              <a:rPr lang="ru-RU" b="1" dirty="0" smtClean="0"/>
              <a:t>4 Гб </a:t>
            </a:r>
            <a:r>
              <a:rPr lang="en-US" b="1" dirty="0" smtClean="0"/>
              <a:t>DDR2-800</a:t>
            </a:r>
            <a:r>
              <a:rPr lang="en-US" dirty="0" smtClean="0"/>
              <a:t>, 2 DIMM </a:t>
            </a:r>
            <a:r>
              <a:rPr lang="ru-RU" dirty="0" smtClean="0"/>
              <a:t>слота;</a:t>
            </a:r>
            <a:br>
              <a:rPr lang="ru-RU" dirty="0" smtClean="0"/>
            </a:br>
            <a:r>
              <a:rPr lang="ru-RU" dirty="0" smtClean="0"/>
              <a:t>Интегрированное видео: </a:t>
            </a:r>
            <a:r>
              <a:rPr lang="en-US" b="1" dirty="0" smtClean="0"/>
              <a:t>Intel GMA X4500</a:t>
            </a:r>
            <a:endParaRPr lang="en-US" dirty="0" smtClean="0"/>
          </a:p>
          <a:p>
            <a:r>
              <a:rPr lang="ru-RU" dirty="0" smtClean="0"/>
              <a:t>Установлено и интегрировано:</a:t>
            </a:r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>Дисплей</a:t>
            </a:r>
            <a:r>
              <a:rPr lang="ru-RU" dirty="0" smtClean="0"/>
              <a:t>: 19.0", </a:t>
            </a:r>
            <a:r>
              <a:rPr lang="en-US" dirty="0" smtClean="0"/>
              <a:t>BTNII TFT Samsung, WXGA+, 1440 x 900,</a:t>
            </a:r>
            <a:endParaRPr lang="ru-RU" dirty="0" smtClean="0"/>
          </a:p>
          <a:p>
            <a:r>
              <a:rPr lang="ru-RU" dirty="0" smtClean="0"/>
              <a:t>соотношение сторон 16:10;</a:t>
            </a:r>
            <a:br>
              <a:rPr lang="ru-RU" dirty="0" smtClean="0"/>
            </a:br>
            <a:r>
              <a:rPr lang="ru-RU" dirty="0" smtClean="0"/>
              <a:t>Сетевой контроллер </a:t>
            </a:r>
            <a:r>
              <a:rPr lang="ru-RU" b="1" dirty="0" smtClean="0"/>
              <a:t>10/100/1000 </a:t>
            </a:r>
            <a:r>
              <a:rPr lang="ru-RU" dirty="0" smtClean="0"/>
              <a:t>Мбит/с, разъём </a:t>
            </a:r>
            <a:r>
              <a:rPr lang="en-US" dirty="0" smtClean="0"/>
              <a:t>RJ45;</a:t>
            </a:r>
            <a:br>
              <a:rPr lang="en-US" dirty="0" smtClean="0"/>
            </a:br>
            <a:r>
              <a:rPr lang="ru-RU" dirty="0" smtClean="0"/>
              <a:t>Звуковой кодек - </a:t>
            </a:r>
            <a:r>
              <a:rPr lang="ru-RU" b="1" dirty="0" smtClean="0"/>
              <a:t>6</a:t>
            </a:r>
            <a:r>
              <a:rPr lang="ru-RU" dirty="0" smtClean="0"/>
              <a:t> </a:t>
            </a:r>
            <a:r>
              <a:rPr lang="en-US" dirty="0" smtClean="0"/>
              <a:t>channel;</a:t>
            </a:r>
            <a:br>
              <a:rPr lang="en-US" dirty="0" smtClean="0"/>
            </a:br>
            <a:r>
              <a:rPr lang="ru-RU" b="1" dirty="0" smtClean="0"/>
              <a:t>Стереодинамики</a:t>
            </a:r>
            <a:r>
              <a:rPr lang="ru-RU" dirty="0" smtClean="0"/>
              <a:t> (2 </a:t>
            </a:r>
            <a:r>
              <a:rPr lang="en-US" dirty="0" smtClean="0"/>
              <a:t>x 3 </a:t>
            </a:r>
            <a:r>
              <a:rPr lang="ru-RU" dirty="0" smtClean="0"/>
              <a:t>Вт);</a:t>
            </a:r>
            <a:br>
              <a:rPr lang="ru-RU" dirty="0" smtClean="0"/>
            </a:br>
            <a:r>
              <a:rPr lang="ru-RU" dirty="0" smtClean="0"/>
              <a:t>2 порта </a:t>
            </a:r>
            <a:r>
              <a:rPr lang="en-US" b="1" dirty="0" smtClean="0"/>
              <a:t>USB 2.0</a:t>
            </a:r>
            <a:r>
              <a:rPr lang="en-US" dirty="0" smtClean="0"/>
              <a:t>.</a:t>
            </a:r>
            <a:endParaRPr lang="ru-RU" dirty="0"/>
          </a:p>
        </p:txBody>
      </p:sp>
      <p:pic>
        <p:nvPicPr>
          <p:cNvPr id="6" name="Picture 3" descr="C:\Documents and Settings\alex\Рабочий стол\Acer_monoBl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16832"/>
            <a:ext cx="2376264" cy="3525441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12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620688"/>
            <a:ext cx="59046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Модель : CP-X1  Яркость : 2000 ANSI Lm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Технология : LCD Разрешение : 1024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768 px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Контрастность : 500 : 1 Вес : 1.7 кг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Формат изображения : 16:9 Мощность лампы : 160 Вт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Срок эксплуатации лампы : 3000 ч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Видео входы : Композитный видео RCA S-Video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Мини-джек 3.5 mm моно Аудио выходы: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Мини-джек 3.5 mm стерео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Управляющие входы : USB RS232 (D-sub 9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pin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Масштабирование оптическое : 1.2x Габариты : 274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59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205 мм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Потребляемая мощность : 160 Напряжение питания : 100-240 В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Система цветности : PAL SECAM NTSC NTSC 4.43 PAL-M PAL-N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832" y="3724577"/>
            <a:ext cx="583264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Интерактивная 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>доска 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Размер рабочей поверхности: 158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х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118 см (диагональ 77 ")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внешний размер: 180 (Ш)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122 (В) 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</a:rPr>
              <a:t>x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 8 см, вес: 17 кг 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Технология определения положения маркера: инфракрасная и ультразвуковая, подключение к компьютеру: проводное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(по кабелю USB) или беспроводное (опция).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Поверхность: белая матовая, магнитная (пластик на стальной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основе) Подключения к компьютеру, кронштейн для крепления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на стену, беспроводной приемник USB (опция),</a:t>
            </a:r>
          </a:p>
          <a:p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</a:rPr>
              <a:t>программное обеспечение.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987356" y="107921"/>
            <a:ext cx="5218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</a:rPr>
              <a:t>Мультимедийный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 проектор</a:t>
            </a:r>
          </a:p>
        </p:txBody>
      </p:sp>
      <p:pic>
        <p:nvPicPr>
          <p:cNvPr id="7" name="Picture 2" descr="C:\Documents and Settings\alex\Рабочий стол\novye-dlp-proektory-optoma-ds211-i-dx2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764704"/>
            <a:ext cx="2736304" cy="2030490"/>
          </a:xfrm>
          <a:prstGeom prst="rect">
            <a:avLst/>
          </a:prstGeom>
          <a:noFill/>
        </p:spPr>
      </p:pic>
      <p:pic>
        <p:nvPicPr>
          <p:cNvPr id="4098" name="Picture 2" descr="C:\Documents and Settings\alex\Рабочий стол\IQboar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19" y="4221088"/>
            <a:ext cx="2799359" cy="2088232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514</TotalTime>
  <Words>499</Words>
  <Application>Microsoft Office PowerPoint</Application>
  <PresentationFormat>Экран (4:3)</PresentationFormat>
  <Paragraphs>131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Программа модернизации систем общего образования в Ставропольском крае в 2011 году </vt:lpstr>
      <vt:lpstr>Компьютерное оборудование для ЦЕНТРА ДИСТАНЦИОННОГО ОБРАЗОВАНИЯ</vt:lpstr>
      <vt:lpstr>Слайд 3</vt:lpstr>
      <vt:lpstr>Слайд 4</vt:lpstr>
      <vt:lpstr>Слайд 5</vt:lpstr>
      <vt:lpstr>Компьютерное оборудование для МЕДИАТЕКИ</vt:lpstr>
      <vt:lpstr>Слайд 7</vt:lpstr>
      <vt:lpstr>Компьютерное оборудование для кабинета первых классов</vt:lpstr>
      <vt:lpstr>Слайд 9</vt:lpstr>
      <vt:lpstr>Слайд 10</vt:lpstr>
      <vt:lpstr>Программа модернизации  систем общего образования в Ставропольском крае в 2011 году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Компьютерное оборудование</dc:title>
  <dc:creator>alex</dc:creator>
  <cp:lastModifiedBy>alex</cp:lastModifiedBy>
  <cp:revision>93</cp:revision>
  <dcterms:created xsi:type="dcterms:W3CDTF">2011-09-16T06:37:44Z</dcterms:created>
  <dcterms:modified xsi:type="dcterms:W3CDTF">2012-03-21T06:57:41Z</dcterms:modified>
</cp:coreProperties>
</file>